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4" r:id="rId2"/>
    <p:sldId id="256" r:id="rId3"/>
    <p:sldId id="263" r:id="rId4"/>
    <p:sldId id="257" r:id="rId5"/>
    <p:sldId id="258" r:id="rId6"/>
    <p:sldId id="261" r:id="rId7"/>
    <p:sldId id="259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 snapToGrid="0">
      <p:cViewPr varScale="1">
        <p:scale>
          <a:sx n="117" d="100"/>
          <a:sy n="117" d="100"/>
        </p:scale>
        <p:origin x="1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DB61D-A594-4FC9-AC6F-C551AA174293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CE68E-4D83-4079-93AD-0810E835CD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125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CE68E-4D83-4079-93AD-0810E835CD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079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57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470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10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67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5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15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853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08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50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239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113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4B8CC-FE04-4DFB-B95C-A1BBB12403D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11529-73F9-48F1-9619-9E3B71EAC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97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2096C30-A47D-4C17-ADE9-0EE2B969B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49" y="1289267"/>
            <a:ext cx="7198502" cy="543675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AAB63EF-95B6-44D4-92B3-90B204DCCAC3}"/>
              </a:ext>
            </a:extLst>
          </p:cNvPr>
          <p:cNvSpPr/>
          <p:nvPr/>
        </p:nvSpPr>
        <p:spPr>
          <a:xfrm>
            <a:off x="1164209" y="81590"/>
            <a:ext cx="7310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2.</a:t>
            </a:r>
            <a:r>
              <a:rPr lang="en-US" altLang="zh-CN" dirty="0"/>
              <a:t> Semi-quantitative RT-PCR analysis of </a:t>
            </a:r>
            <a:r>
              <a:rPr lang="en-US" altLang="zh-CN" b="1" u="sng" dirty="0"/>
              <a:t>UBQ</a:t>
            </a:r>
            <a:r>
              <a:rPr lang="en-US" altLang="zh-CN" dirty="0"/>
              <a:t> expression profile in </a:t>
            </a:r>
            <a:r>
              <a:rPr lang="en-US" altLang="zh-CN" b="1" u="sng" dirty="0"/>
              <a:t>leaf</a:t>
            </a:r>
            <a:r>
              <a:rPr lang="en-US" altLang="zh-CN" dirty="0"/>
              <a:t> under </a:t>
            </a:r>
            <a:r>
              <a:rPr lang="en-US" altLang="zh-CN" b="1" u="sng" dirty="0"/>
              <a:t>heat </a:t>
            </a:r>
            <a:r>
              <a:rPr lang="en-US" altLang="zh-CN" dirty="0"/>
              <a:t>treatment at 0, 0.5, 2 and 4 h (indicated by arrow).</a:t>
            </a:r>
            <a:endParaRPr lang="zh-CN" altLang="en-US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4BCBA915-0B47-44E6-879C-FC618DACBB9B}"/>
              </a:ext>
            </a:extLst>
          </p:cNvPr>
          <p:cNvCxnSpPr/>
          <p:nvPr/>
        </p:nvCxnSpPr>
        <p:spPr>
          <a:xfrm>
            <a:off x="3261674" y="2724346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D6A09100-85E8-40ED-AA75-DA1DEFCDC11F}"/>
              </a:ext>
            </a:extLst>
          </p:cNvPr>
          <p:cNvSpPr txBox="1"/>
          <p:nvPr/>
        </p:nvSpPr>
        <p:spPr>
          <a:xfrm>
            <a:off x="3763596" y="2570457"/>
            <a:ext cx="774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heat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915C8F3-3083-4A94-8B69-210F335D69DB}"/>
              </a:ext>
            </a:extLst>
          </p:cNvPr>
          <p:cNvSpPr txBox="1"/>
          <p:nvPr/>
        </p:nvSpPr>
        <p:spPr>
          <a:xfrm>
            <a:off x="3648173" y="2858537"/>
            <a:ext cx="1005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4         2      0.5      0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3E66920-ACB5-4D43-A89F-19F459054541}"/>
              </a:ext>
            </a:extLst>
          </p:cNvPr>
          <p:cNvCxnSpPr/>
          <p:nvPr/>
        </p:nvCxnSpPr>
        <p:spPr>
          <a:xfrm>
            <a:off x="3676454" y="2858537"/>
            <a:ext cx="890417" cy="1969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BC393442-75A2-498E-A93A-5957B641865B}"/>
              </a:ext>
            </a:extLst>
          </p:cNvPr>
          <p:cNvSpPr txBox="1"/>
          <p:nvPr/>
        </p:nvSpPr>
        <p:spPr>
          <a:xfrm>
            <a:off x="0" y="85783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This image was flipped horizontally in Fig.2 so that the samples were in chronical orders.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6432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9287657-DC7D-429E-9F6E-FDEC90AE0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03" y="898932"/>
            <a:ext cx="6954205" cy="52533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327A9E3-5834-4EED-82ED-8E762552FA28}"/>
              </a:ext>
            </a:extLst>
          </p:cNvPr>
          <p:cNvSpPr/>
          <p:nvPr/>
        </p:nvSpPr>
        <p:spPr>
          <a:xfrm>
            <a:off x="1164209" y="81590"/>
            <a:ext cx="7310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2.</a:t>
            </a:r>
            <a:r>
              <a:rPr lang="en-US" altLang="zh-CN" dirty="0"/>
              <a:t> Semi-quantitative RT-PCR analysis of </a:t>
            </a:r>
            <a:r>
              <a:rPr lang="en-US" altLang="zh-CN" b="1" u="sng" dirty="0"/>
              <a:t>UBQ</a:t>
            </a:r>
            <a:r>
              <a:rPr lang="en-US" altLang="zh-CN" dirty="0"/>
              <a:t> expression profile in </a:t>
            </a:r>
            <a:r>
              <a:rPr lang="en-US" altLang="zh-CN" b="1" u="sng" dirty="0"/>
              <a:t>leaf</a:t>
            </a:r>
            <a:r>
              <a:rPr lang="en-US" altLang="zh-CN" dirty="0"/>
              <a:t> under </a:t>
            </a:r>
            <a:r>
              <a:rPr lang="en-US" altLang="zh-CN" b="1" u="sng" dirty="0"/>
              <a:t>ABA</a:t>
            </a:r>
            <a:r>
              <a:rPr lang="en-US" altLang="zh-CN" dirty="0"/>
              <a:t> (50μM) treatment at 0, 0.5, 2 and 4 h (indicated by arrow).</a:t>
            </a:r>
            <a:endParaRPr lang="zh-CN" altLang="en-US" dirty="0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822FD09B-DC85-431C-B2DF-6A7ADA927E59}"/>
              </a:ext>
            </a:extLst>
          </p:cNvPr>
          <p:cNvCxnSpPr/>
          <p:nvPr/>
        </p:nvCxnSpPr>
        <p:spPr>
          <a:xfrm>
            <a:off x="3478491" y="3525625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4F15653-1FDE-46C3-BE1C-82ABBC89A75F}"/>
              </a:ext>
            </a:extLst>
          </p:cNvPr>
          <p:cNvSpPr txBox="1"/>
          <p:nvPr/>
        </p:nvSpPr>
        <p:spPr>
          <a:xfrm>
            <a:off x="3911126" y="3373335"/>
            <a:ext cx="774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ABA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A05248F-79E9-4BF8-8086-FCD0FF5AF454}"/>
              </a:ext>
            </a:extLst>
          </p:cNvPr>
          <p:cNvCxnSpPr/>
          <p:nvPr/>
        </p:nvCxnSpPr>
        <p:spPr>
          <a:xfrm>
            <a:off x="3864990" y="3700021"/>
            <a:ext cx="867266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232F3AE0-A039-4FB1-9B39-44F149F81114}"/>
              </a:ext>
            </a:extLst>
          </p:cNvPr>
          <p:cNvSpPr txBox="1"/>
          <p:nvPr/>
        </p:nvSpPr>
        <p:spPr>
          <a:xfrm>
            <a:off x="3813612" y="3718931"/>
            <a:ext cx="1005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0       0.5       2        4 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72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6B9FD12-438E-4D81-9354-C28D3E581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18" y="847591"/>
            <a:ext cx="7462606" cy="601040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54CD8F8-B72A-4744-A675-33FD3B4C54B8}"/>
              </a:ext>
            </a:extLst>
          </p:cNvPr>
          <p:cNvSpPr/>
          <p:nvPr/>
        </p:nvSpPr>
        <p:spPr>
          <a:xfrm>
            <a:off x="1164209" y="81590"/>
            <a:ext cx="7310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2. </a:t>
            </a:r>
            <a:r>
              <a:rPr lang="en-US" altLang="zh-CN" dirty="0"/>
              <a:t>Semi-quantitative RT-PCR analysis of </a:t>
            </a:r>
            <a:r>
              <a:rPr lang="en-US" altLang="zh-CN" b="1" u="sng" dirty="0"/>
              <a:t>UBQ</a:t>
            </a:r>
            <a:r>
              <a:rPr lang="en-US" altLang="zh-CN" dirty="0"/>
              <a:t> expression profile in </a:t>
            </a:r>
            <a:r>
              <a:rPr lang="en-US" altLang="zh-CN" b="1" u="sng" dirty="0"/>
              <a:t>leaf</a:t>
            </a:r>
            <a:r>
              <a:rPr lang="en-US" altLang="zh-CN" dirty="0"/>
              <a:t> under </a:t>
            </a:r>
            <a:r>
              <a:rPr lang="en-US" altLang="zh-CN" b="1" u="sng" dirty="0"/>
              <a:t>drought </a:t>
            </a:r>
            <a:r>
              <a:rPr lang="en-US" altLang="zh-CN" dirty="0"/>
              <a:t>and</a:t>
            </a:r>
            <a:r>
              <a:rPr lang="en-US" altLang="zh-CN" b="1" u="sng" dirty="0"/>
              <a:t> salt</a:t>
            </a:r>
            <a:r>
              <a:rPr lang="en-US" altLang="zh-CN" dirty="0"/>
              <a:t> treatment at 0, 0.5, 2 and 4 h (indicated by arrow).</a:t>
            </a:r>
            <a:endParaRPr lang="zh-CN" altLang="en-US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8B4C2AE1-AD39-470A-9298-A163103E66F1}"/>
              </a:ext>
            </a:extLst>
          </p:cNvPr>
          <p:cNvCxnSpPr/>
          <p:nvPr/>
        </p:nvCxnSpPr>
        <p:spPr>
          <a:xfrm>
            <a:off x="2194350" y="3016438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3C2BA9F-F6A0-4205-94A6-A4DB2C6323FE}"/>
              </a:ext>
            </a:extLst>
          </p:cNvPr>
          <p:cNvSpPr txBox="1"/>
          <p:nvPr/>
        </p:nvSpPr>
        <p:spPr>
          <a:xfrm>
            <a:off x="2618655" y="3130932"/>
            <a:ext cx="1005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0       0.5       2        4 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C00D8EC-DE54-400E-98C2-D9FCF920F04B}"/>
              </a:ext>
            </a:extLst>
          </p:cNvPr>
          <p:cNvSpPr txBox="1"/>
          <p:nvPr/>
        </p:nvSpPr>
        <p:spPr>
          <a:xfrm>
            <a:off x="3586446" y="3122738"/>
            <a:ext cx="1005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0      0.5       2        4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4136381-D036-40C6-885C-C0CCC48737D1}"/>
              </a:ext>
            </a:extLst>
          </p:cNvPr>
          <p:cNvCxnSpPr/>
          <p:nvPr/>
        </p:nvCxnSpPr>
        <p:spPr>
          <a:xfrm>
            <a:off x="2618655" y="3122738"/>
            <a:ext cx="897543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FFA0F27-B58E-4F72-B614-7094C3329D9A}"/>
              </a:ext>
            </a:extLst>
          </p:cNvPr>
          <p:cNvSpPr txBox="1"/>
          <p:nvPr/>
        </p:nvSpPr>
        <p:spPr>
          <a:xfrm>
            <a:off x="2651097" y="2819058"/>
            <a:ext cx="774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drought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9C0ECCD-4ABC-42E4-9358-C78B56FB39ED}"/>
              </a:ext>
            </a:extLst>
          </p:cNvPr>
          <p:cNvSpPr txBox="1"/>
          <p:nvPr/>
        </p:nvSpPr>
        <p:spPr>
          <a:xfrm>
            <a:off x="3624495" y="2819058"/>
            <a:ext cx="774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salt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EB7C5EE-AC5B-47BE-A27F-36F7A7CD7327}"/>
              </a:ext>
            </a:extLst>
          </p:cNvPr>
          <p:cNvCxnSpPr/>
          <p:nvPr/>
        </p:nvCxnSpPr>
        <p:spPr>
          <a:xfrm>
            <a:off x="3610542" y="3124786"/>
            <a:ext cx="897543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211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468B1B7-065C-42DA-8CF1-38FB0A5B7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55" y="1357089"/>
            <a:ext cx="3466445" cy="525166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738FB53-5036-4BD2-A870-DADAD753C73C}"/>
              </a:ext>
            </a:extLst>
          </p:cNvPr>
          <p:cNvSpPr/>
          <p:nvPr/>
        </p:nvSpPr>
        <p:spPr>
          <a:xfrm>
            <a:off x="1164209" y="81590"/>
            <a:ext cx="7310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2.</a:t>
            </a:r>
            <a:r>
              <a:rPr lang="en-US" altLang="zh-CN" dirty="0"/>
              <a:t> Semi-quantitative RT-PCR analysis of </a:t>
            </a:r>
            <a:r>
              <a:rPr lang="en-US" altLang="zh-CN" b="1" u="sng" dirty="0"/>
              <a:t>UBQ</a:t>
            </a:r>
            <a:r>
              <a:rPr lang="en-US" altLang="zh-CN" dirty="0"/>
              <a:t> expression profile in </a:t>
            </a:r>
            <a:r>
              <a:rPr lang="en-US" altLang="zh-CN" b="1" u="sng" dirty="0"/>
              <a:t>root</a:t>
            </a:r>
            <a:r>
              <a:rPr lang="en-US" altLang="zh-CN" dirty="0"/>
              <a:t> under different treatment (indicated by arrow).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7FC56F9-8217-475B-A238-60B212115B7D}"/>
              </a:ext>
            </a:extLst>
          </p:cNvPr>
          <p:cNvSpPr txBox="1"/>
          <p:nvPr/>
        </p:nvSpPr>
        <p:spPr>
          <a:xfrm>
            <a:off x="1640265" y="1802879"/>
            <a:ext cx="29411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</a:rPr>
              <a:t>Salt        0h     Drought  ABA       0h</a:t>
            </a:r>
          </a:p>
          <a:p>
            <a:r>
              <a:rPr lang="en-US" altLang="zh-CN" sz="1050" dirty="0">
                <a:solidFill>
                  <a:schemeClr val="bg1"/>
                </a:solidFill>
              </a:rPr>
              <a:t> 4h                       </a:t>
            </a:r>
            <a:r>
              <a:rPr lang="en-US" altLang="zh-CN" sz="1050" dirty="0" err="1">
                <a:solidFill>
                  <a:schemeClr val="bg1"/>
                </a:solidFill>
              </a:rPr>
              <a:t>4h</a:t>
            </a:r>
            <a:r>
              <a:rPr lang="en-US" altLang="zh-CN" sz="1050" dirty="0">
                <a:solidFill>
                  <a:schemeClr val="bg1"/>
                </a:solidFill>
              </a:rPr>
              <a:t>        </a:t>
            </a:r>
            <a:r>
              <a:rPr lang="en-US" altLang="zh-CN" sz="1050" dirty="0" err="1">
                <a:solidFill>
                  <a:schemeClr val="bg1"/>
                </a:solidFill>
              </a:rPr>
              <a:t>4h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F2F1DC59-7780-48C8-8AA0-E375008BDDAA}"/>
              </a:ext>
            </a:extLst>
          </p:cNvPr>
          <p:cNvCxnSpPr/>
          <p:nvPr/>
        </p:nvCxnSpPr>
        <p:spPr>
          <a:xfrm>
            <a:off x="1242243" y="1859909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AEEEC1E9-CDEB-42FD-87EF-DFF4E684F43B}"/>
              </a:ext>
            </a:extLst>
          </p:cNvPr>
          <p:cNvSpPr txBox="1"/>
          <p:nvPr/>
        </p:nvSpPr>
        <p:spPr>
          <a:xfrm>
            <a:off x="4819452" y="2024878"/>
            <a:ext cx="39474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The images of 0h - 4h after salt treatment, 0h - 4h after ABA treatment were cropped and flipped horizontally in Fig. 2 so that the samples were in chronical orders.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0927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DB833BD-95EE-4CE2-979E-08AD93F96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379" y="1970202"/>
            <a:ext cx="4966621" cy="375186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F93C741-3EAF-47B6-A839-97DBA63CC50A}"/>
              </a:ext>
            </a:extLst>
          </p:cNvPr>
          <p:cNvSpPr/>
          <p:nvPr/>
        </p:nvSpPr>
        <p:spPr>
          <a:xfrm>
            <a:off x="1164209" y="81590"/>
            <a:ext cx="73104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2. </a:t>
            </a:r>
            <a:r>
              <a:rPr lang="en-US" altLang="zh-CN" dirty="0"/>
              <a:t>Semi-quantitative RT-PCR analysis of </a:t>
            </a:r>
            <a:r>
              <a:rPr lang="en-US" altLang="zh-CN" b="1" u="sng" dirty="0"/>
              <a:t>AsHSP26.8a</a:t>
            </a:r>
            <a:r>
              <a:rPr lang="en-US" altLang="zh-CN" dirty="0"/>
              <a:t> expression profile in </a:t>
            </a:r>
            <a:r>
              <a:rPr lang="en-US" altLang="zh-CN" b="1" u="sng" dirty="0"/>
              <a:t>leaf</a:t>
            </a:r>
            <a:r>
              <a:rPr lang="en-US" altLang="zh-CN" dirty="0"/>
              <a:t>  under heat treatment (gel on the left indicated by arrow) at 0, 0.5, 2 and 4 h, and in </a:t>
            </a:r>
            <a:r>
              <a:rPr lang="en-US" altLang="zh-CN" b="1" u="sng" dirty="0"/>
              <a:t>root</a:t>
            </a:r>
            <a:r>
              <a:rPr lang="en-US" altLang="zh-CN" dirty="0"/>
              <a:t> (gel on the right, indicated by arrow) 4 h after </a:t>
            </a:r>
            <a:r>
              <a:rPr lang="en-US" altLang="zh-CN" b="1" u="sng" dirty="0"/>
              <a:t>salt (S), heat (H), drought (D) or ABA (A)</a:t>
            </a:r>
            <a:r>
              <a:rPr lang="en-US" altLang="zh-CN" dirty="0"/>
              <a:t> treatment. The “0” in gel on the right indicates treatment at 0 h.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513989E-1C32-4AAF-B0A9-E48426E8C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202"/>
            <a:ext cx="4967463" cy="3751867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068529D7-969E-4978-8534-83CCBC7DDD58}"/>
              </a:ext>
            </a:extLst>
          </p:cNvPr>
          <p:cNvCxnSpPr/>
          <p:nvPr/>
        </p:nvCxnSpPr>
        <p:spPr>
          <a:xfrm>
            <a:off x="1311477" y="2576939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DA3BAEDF-86F7-493D-BAE4-8E97D8D49DC0}"/>
              </a:ext>
            </a:extLst>
          </p:cNvPr>
          <p:cNvSpPr txBox="1"/>
          <p:nvPr/>
        </p:nvSpPr>
        <p:spPr>
          <a:xfrm>
            <a:off x="1697976" y="2691434"/>
            <a:ext cx="1005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0   0.5    2    4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27A43CE-3A9C-4DFA-8A3B-43F070B79DD9}"/>
              </a:ext>
            </a:extLst>
          </p:cNvPr>
          <p:cNvSpPr txBox="1"/>
          <p:nvPr/>
        </p:nvSpPr>
        <p:spPr>
          <a:xfrm>
            <a:off x="5582686" y="2987568"/>
            <a:ext cx="144971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solidFill>
                  <a:schemeClr val="bg1"/>
                </a:solidFill>
              </a:rPr>
              <a:t>   S      0        H      0       D      0      A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46412B8-8BDB-45C9-AF75-EA6900EAEA53}"/>
              </a:ext>
            </a:extLst>
          </p:cNvPr>
          <p:cNvCxnSpPr/>
          <p:nvPr/>
        </p:nvCxnSpPr>
        <p:spPr>
          <a:xfrm>
            <a:off x="5245970" y="2799156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FF66C61-F495-427B-96F1-51316E67812C}"/>
              </a:ext>
            </a:extLst>
          </p:cNvPr>
          <p:cNvSpPr txBox="1"/>
          <p:nvPr/>
        </p:nvSpPr>
        <p:spPr>
          <a:xfrm>
            <a:off x="2893032" y="2649014"/>
            <a:ext cx="100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leaf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7AB96D9-6928-4BE6-AC8A-519340A48482}"/>
              </a:ext>
            </a:extLst>
          </p:cNvPr>
          <p:cNvSpPr txBox="1"/>
          <p:nvPr/>
        </p:nvSpPr>
        <p:spPr>
          <a:xfrm>
            <a:off x="5786294" y="2291607"/>
            <a:ext cx="1005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root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0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B2AC13F-4C93-47B7-A97E-368E43F53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10" y="2393767"/>
            <a:ext cx="5589875" cy="44592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D1E6D82-6951-471A-A7C0-1D2227429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29" y="2393767"/>
            <a:ext cx="5335571" cy="446423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0DED265-0848-416F-895B-338FF02DAAFB}"/>
              </a:ext>
            </a:extLst>
          </p:cNvPr>
          <p:cNvSpPr/>
          <p:nvPr/>
        </p:nvSpPr>
        <p:spPr>
          <a:xfrm>
            <a:off x="916756" y="505796"/>
            <a:ext cx="7310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2.</a:t>
            </a:r>
            <a:r>
              <a:rPr lang="en-US" altLang="zh-CN" dirty="0"/>
              <a:t> Semi-quantitative RT-PCR analysis of </a:t>
            </a:r>
            <a:r>
              <a:rPr lang="en-US" altLang="zh-CN" b="1" u="sng" dirty="0"/>
              <a:t>AsHSP26.8a</a:t>
            </a:r>
            <a:r>
              <a:rPr lang="en-US" altLang="zh-CN" dirty="0"/>
              <a:t> expression profile in </a:t>
            </a:r>
            <a:r>
              <a:rPr lang="en-US" altLang="zh-CN" b="1" u="sng" dirty="0"/>
              <a:t>leaf</a:t>
            </a:r>
            <a:r>
              <a:rPr lang="en-US" altLang="zh-CN" dirty="0"/>
              <a:t> (left) under </a:t>
            </a:r>
            <a:r>
              <a:rPr lang="en-US" altLang="zh-CN" b="1" u="sng" dirty="0"/>
              <a:t>salt, drought and ABA</a:t>
            </a:r>
            <a:r>
              <a:rPr lang="en-US" altLang="zh-CN" dirty="0"/>
              <a:t> treatment (indicated by arrows).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DFD8A64-D9CA-4336-9E96-56B8E8F3D1A2}"/>
              </a:ext>
            </a:extLst>
          </p:cNvPr>
          <p:cNvSpPr txBox="1"/>
          <p:nvPr/>
        </p:nvSpPr>
        <p:spPr>
          <a:xfrm>
            <a:off x="1968207" y="3266337"/>
            <a:ext cx="1005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0    0.5     2     4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129367F7-B692-4B6F-8E63-D254208EB6BA}"/>
              </a:ext>
            </a:extLst>
          </p:cNvPr>
          <p:cNvCxnSpPr/>
          <p:nvPr/>
        </p:nvCxnSpPr>
        <p:spPr>
          <a:xfrm>
            <a:off x="1607270" y="3196884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3C3BD14F-FA17-4343-9B22-CCDE27695045}"/>
              </a:ext>
            </a:extLst>
          </p:cNvPr>
          <p:cNvSpPr txBox="1"/>
          <p:nvPr/>
        </p:nvSpPr>
        <p:spPr>
          <a:xfrm>
            <a:off x="1948793" y="4515673"/>
            <a:ext cx="1005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0    0.5     2     4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8B6E2BB-B53A-4B01-8C90-191800292090}"/>
              </a:ext>
            </a:extLst>
          </p:cNvPr>
          <p:cNvCxnSpPr/>
          <p:nvPr/>
        </p:nvCxnSpPr>
        <p:spPr>
          <a:xfrm>
            <a:off x="1541282" y="4446422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2877C727-DD46-4F70-A514-04080E7DAB16}"/>
              </a:ext>
            </a:extLst>
          </p:cNvPr>
          <p:cNvSpPr txBox="1"/>
          <p:nvPr/>
        </p:nvSpPr>
        <p:spPr>
          <a:xfrm>
            <a:off x="5536253" y="4801208"/>
            <a:ext cx="1005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0    0.5     2     4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224A93F-CC7E-40A1-BA41-CE64F251B077}"/>
              </a:ext>
            </a:extLst>
          </p:cNvPr>
          <p:cNvCxnSpPr/>
          <p:nvPr/>
        </p:nvCxnSpPr>
        <p:spPr>
          <a:xfrm>
            <a:off x="5175316" y="4731755"/>
            <a:ext cx="386499" cy="3299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0657A80B-3370-4BCB-9A98-28630BA42C8B}"/>
              </a:ext>
            </a:extLst>
          </p:cNvPr>
          <p:cNvSpPr txBox="1"/>
          <p:nvPr/>
        </p:nvSpPr>
        <p:spPr>
          <a:xfrm>
            <a:off x="565608" y="3266337"/>
            <a:ext cx="975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salt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F2F9903-1359-4010-AE33-2B668EA4C92C}"/>
              </a:ext>
            </a:extLst>
          </p:cNvPr>
          <p:cNvSpPr txBox="1"/>
          <p:nvPr/>
        </p:nvSpPr>
        <p:spPr>
          <a:xfrm>
            <a:off x="561004" y="4323573"/>
            <a:ext cx="975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drought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B6457EA-7606-4945-8625-4F9BCC629650}"/>
              </a:ext>
            </a:extLst>
          </p:cNvPr>
          <p:cNvSpPr txBox="1"/>
          <p:nvPr/>
        </p:nvSpPr>
        <p:spPr>
          <a:xfrm>
            <a:off x="4598231" y="4530499"/>
            <a:ext cx="975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ABA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98A38E-D49D-4464-8DB0-DA9008CFEA91}"/>
              </a:ext>
            </a:extLst>
          </p:cNvPr>
          <p:cNvSpPr txBox="1"/>
          <p:nvPr/>
        </p:nvSpPr>
        <p:spPr>
          <a:xfrm>
            <a:off x="1536678" y="1470581"/>
            <a:ext cx="599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No band was detected in all the images (no gene expression).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140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946D782-49DD-455E-BB1B-C398E2958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7512"/>
            <a:ext cx="4572000" cy="391048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7D182F4-EBA1-4D63-A14C-0E8A35D2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61" y="2795985"/>
            <a:ext cx="4561840" cy="40620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3BA7028-8734-429B-A7FC-BA78F3C6C3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0"/>
            <a:ext cx="4607518" cy="361695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A013FBA5-A66F-4233-B987-9CBCDBBD13CF}"/>
              </a:ext>
            </a:extLst>
          </p:cNvPr>
          <p:cNvSpPr/>
          <p:nvPr/>
        </p:nvSpPr>
        <p:spPr>
          <a:xfrm>
            <a:off x="4627838" y="39685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altLang="zh-CN" b="1" dirty="0"/>
              <a:t>Figure 3.</a:t>
            </a:r>
            <a:r>
              <a:rPr lang="en-US" altLang="zh-CN" dirty="0"/>
              <a:t> Generation and molecular analysis of the AsHSP26.8a transgenic (TG) </a:t>
            </a:r>
            <a:r>
              <a:rPr lang="en-US" altLang="zh-CN" i="1" dirty="0"/>
              <a:t>Arabidopsis thaliana</a:t>
            </a:r>
            <a:endParaRPr lang="zh-CN" altLang="en-US" i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3981DD9-7CC4-41C7-98AC-4BC15636E350}"/>
              </a:ext>
            </a:extLst>
          </p:cNvPr>
          <p:cNvSpPr txBox="1"/>
          <p:nvPr/>
        </p:nvSpPr>
        <p:spPr>
          <a:xfrm>
            <a:off x="1254760" y="1066800"/>
            <a:ext cx="13512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solidFill>
                  <a:schemeClr val="bg1"/>
                </a:solidFill>
              </a:rPr>
              <a:t>WT  TG6   TG5   TG4   TG3   TG2  TG1 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0628158-FC65-4418-9AF7-78571828E876}"/>
              </a:ext>
            </a:extLst>
          </p:cNvPr>
          <p:cNvSpPr txBox="1"/>
          <p:nvPr/>
        </p:nvSpPr>
        <p:spPr>
          <a:xfrm>
            <a:off x="2595880" y="116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AsHSP26.8a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702C6C4-9559-4DEC-BD5F-0F180C03535F}"/>
              </a:ext>
            </a:extLst>
          </p:cNvPr>
          <p:cNvSpPr txBox="1"/>
          <p:nvPr/>
        </p:nvSpPr>
        <p:spPr>
          <a:xfrm>
            <a:off x="1244600" y="4549893"/>
            <a:ext cx="13512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solidFill>
                  <a:schemeClr val="bg1"/>
                </a:solidFill>
              </a:rPr>
              <a:t>WT  TG6   TG5   TG4   TG3   TG2  TG1 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E27E2EC-A5BC-4D10-A13D-8564B9A14DC6}"/>
              </a:ext>
            </a:extLst>
          </p:cNvPr>
          <p:cNvSpPr txBox="1"/>
          <p:nvPr/>
        </p:nvSpPr>
        <p:spPr>
          <a:xfrm>
            <a:off x="6507480" y="4902756"/>
            <a:ext cx="13512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dirty="0">
                <a:solidFill>
                  <a:schemeClr val="bg1"/>
                </a:solidFill>
              </a:rPr>
              <a:t>TG1  TG2  TG3    TG4  TG5    TG6   WT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327B13B-094D-4F30-82ED-A651EED010F3}"/>
              </a:ext>
            </a:extLst>
          </p:cNvPr>
          <p:cNvSpPr txBox="1"/>
          <p:nvPr/>
        </p:nvSpPr>
        <p:spPr>
          <a:xfrm>
            <a:off x="2545080" y="464004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Bar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401A96-BC5F-4FA0-A319-70DD300DEAEE}"/>
              </a:ext>
            </a:extLst>
          </p:cNvPr>
          <p:cNvSpPr txBox="1"/>
          <p:nvPr/>
        </p:nvSpPr>
        <p:spPr>
          <a:xfrm>
            <a:off x="7843522" y="481042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AsHSP26.8a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393B017-7A89-4D4F-9E5D-4D14F9D40D6F}"/>
              </a:ext>
            </a:extLst>
          </p:cNvPr>
          <p:cNvSpPr txBox="1"/>
          <p:nvPr/>
        </p:nvSpPr>
        <p:spPr>
          <a:xfrm>
            <a:off x="1046019" y="6336090"/>
            <a:ext cx="161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Genomic DNA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6150D73-7E2E-401A-AC4D-46584B1AD466}"/>
              </a:ext>
            </a:extLst>
          </p:cNvPr>
          <p:cNvSpPr txBox="1"/>
          <p:nvPr/>
        </p:nvSpPr>
        <p:spPr>
          <a:xfrm>
            <a:off x="6823365" y="6336361"/>
            <a:ext cx="728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cDNA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2E5742D-B3C4-4043-9BE7-2100F7088A1B}"/>
              </a:ext>
            </a:extLst>
          </p:cNvPr>
          <p:cNvSpPr txBox="1"/>
          <p:nvPr/>
        </p:nvSpPr>
        <p:spPr>
          <a:xfrm>
            <a:off x="970280" y="3069996"/>
            <a:ext cx="189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Genomic DNA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06C73CD-B02F-4BE4-86C5-8106A50992C3}"/>
              </a:ext>
            </a:extLst>
          </p:cNvPr>
          <p:cNvSpPr txBox="1"/>
          <p:nvPr/>
        </p:nvSpPr>
        <p:spPr>
          <a:xfrm>
            <a:off x="4887075" y="1332181"/>
            <a:ext cx="4053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Two images of </a:t>
            </a:r>
            <a:r>
              <a:rPr lang="en-US" altLang="zh-CN" b="1" dirty="0"/>
              <a:t>Fig. 3B </a:t>
            </a:r>
            <a:r>
              <a:rPr lang="en-US" altLang="zh-CN" dirty="0"/>
              <a:t>were flipped horizontally so that transgenic lines were in ascending order according to their numbers (from left to right).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4584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FCB507E-5420-4EDC-86CF-D3D726A30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167" y="1333695"/>
            <a:ext cx="6014301" cy="541340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D70DD24-60D2-42BC-93B2-DCAE836E0ACA}"/>
              </a:ext>
            </a:extLst>
          </p:cNvPr>
          <p:cNvSpPr/>
          <p:nvPr/>
        </p:nvSpPr>
        <p:spPr>
          <a:xfrm>
            <a:off x="1155144" y="200557"/>
            <a:ext cx="6494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Figure 3C. </a:t>
            </a:r>
            <a:r>
              <a:rPr lang="en-US" altLang="zh-CN" i="1" dirty="0"/>
              <a:t>Actin</a:t>
            </a:r>
            <a:r>
              <a:rPr lang="en-US" altLang="zh-CN" dirty="0"/>
              <a:t> expression in transgenic (TG) </a:t>
            </a:r>
            <a:r>
              <a:rPr lang="en-US" altLang="zh-CN" i="1" dirty="0"/>
              <a:t>Arabidopsis thaliana</a:t>
            </a:r>
            <a:r>
              <a:rPr lang="en-US" altLang="zh-CN" dirty="0"/>
              <a:t>. The data included in the figure 3C are highlighted in the red square.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9F2838F-D360-4BF0-BCAE-B0FC392A5C6D}"/>
              </a:ext>
            </a:extLst>
          </p:cNvPr>
          <p:cNvSpPr txBox="1"/>
          <p:nvPr/>
        </p:nvSpPr>
        <p:spPr>
          <a:xfrm>
            <a:off x="1875934" y="2055043"/>
            <a:ext cx="252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 CK   WT    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08DAE96-5C7C-4E9F-9B16-28D972AE29D6}"/>
              </a:ext>
            </a:extLst>
          </p:cNvPr>
          <p:cNvCxnSpPr>
            <a:cxnSpLocks/>
          </p:cNvCxnSpPr>
          <p:nvPr/>
        </p:nvCxnSpPr>
        <p:spPr>
          <a:xfrm>
            <a:off x="2856322" y="2300140"/>
            <a:ext cx="119720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4A2BB97E-F3E2-4903-A98E-C300C0A8CD36}"/>
              </a:ext>
            </a:extLst>
          </p:cNvPr>
          <p:cNvSpPr txBox="1"/>
          <p:nvPr/>
        </p:nvSpPr>
        <p:spPr>
          <a:xfrm>
            <a:off x="2983583" y="2042962"/>
            <a:ext cx="1593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</a:rPr>
              <a:t>X gene TG lines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3BFB025-4B6A-499D-987A-5A19A028D8B0}"/>
              </a:ext>
            </a:extLst>
          </p:cNvPr>
          <p:cNvCxnSpPr>
            <a:cxnSpLocks/>
          </p:cNvCxnSpPr>
          <p:nvPr/>
        </p:nvCxnSpPr>
        <p:spPr>
          <a:xfrm>
            <a:off x="4110087" y="2296878"/>
            <a:ext cx="249810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FD01F32-2DF8-409A-A90D-362BF3A36F13}"/>
              </a:ext>
            </a:extLst>
          </p:cNvPr>
          <p:cNvSpPr txBox="1"/>
          <p:nvPr/>
        </p:nvSpPr>
        <p:spPr>
          <a:xfrm>
            <a:off x="4942002" y="2042962"/>
            <a:ext cx="13150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</a:rPr>
              <a:t>AsHSP26.8a TG lines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EB47070-3FB6-4C20-810F-01B51AFEE38B}"/>
              </a:ext>
            </a:extLst>
          </p:cNvPr>
          <p:cNvSpPr txBox="1"/>
          <p:nvPr/>
        </p:nvSpPr>
        <p:spPr>
          <a:xfrm>
            <a:off x="4110087" y="2743050"/>
            <a:ext cx="30354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</a:rPr>
              <a:t>TG1       TG2       TG3        TG4      TG5       TG6    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799A32F-C633-4482-95C7-C7192AC5B2A6}"/>
              </a:ext>
            </a:extLst>
          </p:cNvPr>
          <p:cNvSpPr/>
          <p:nvPr/>
        </p:nvSpPr>
        <p:spPr>
          <a:xfrm>
            <a:off x="6683605" y="2115474"/>
            <a:ext cx="502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WT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2E88784-6B18-4E96-8713-204CF3039AD5}"/>
              </a:ext>
            </a:extLst>
          </p:cNvPr>
          <p:cNvSpPr/>
          <p:nvPr/>
        </p:nvSpPr>
        <p:spPr>
          <a:xfrm>
            <a:off x="4053526" y="1715678"/>
            <a:ext cx="3214540" cy="153655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937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574</TotalTime>
  <Words>463</Words>
  <Application>Microsoft Macintosh PowerPoint</Application>
  <PresentationFormat>On-screen Show (4:3)</PresentationFormat>
  <Paragraphs>47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等线</vt:lpstr>
      <vt:lpstr>Arial</vt:lpstr>
      <vt:lpstr>Calibri</vt:lpstr>
      <vt:lpstr>Calibri Light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 Sun</dc:creator>
  <cp:lastModifiedBy>Hong Luo</cp:lastModifiedBy>
  <cp:revision>24</cp:revision>
  <dcterms:created xsi:type="dcterms:W3CDTF">2020-03-12T01:47:50Z</dcterms:created>
  <dcterms:modified xsi:type="dcterms:W3CDTF">2020-03-12T16:01:18Z</dcterms:modified>
</cp:coreProperties>
</file>